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56" r:id="rId2"/>
    <p:sldId id="279" r:id="rId3"/>
    <p:sldId id="313" r:id="rId4"/>
    <p:sldId id="280" r:id="rId5"/>
    <p:sldId id="258" r:id="rId6"/>
    <p:sldId id="259" r:id="rId7"/>
    <p:sldId id="260" r:id="rId8"/>
    <p:sldId id="261" r:id="rId9"/>
    <p:sldId id="306" r:id="rId10"/>
    <p:sldId id="307" r:id="rId11"/>
    <p:sldId id="262" r:id="rId12"/>
    <p:sldId id="264" r:id="rId13"/>
    <p:sldId id="265" r:id="rId14"/>
    <p:sldId id="263" r:id="rId15"/>
    <p:sldId id="266" r:id="rId16"/>
    <p:sldId id="269" r:id="rId17"/>
    <p:sldId id="309" r:id="rId18"/>
    <p:sldId id="310" r:id="rId19"/>
    <p:sldId id="311" r:id="rId20"/>
    <p:sldId id="312" r:id="rId21"/>
    <p:sldId id="275" r:id="rId22"/>
    <p:sldId id="276" r:id="rId23"/>
    <p:sldId id="282" r:id="rId24"/>
    <p:sldId id="277" r:id="rId25"/>
    <p:sldId id="278" r:id="rId26"/>
    <p:sldId id="283" r:id="rId27"/>
    <p:sldId id="285" r:id="rId28"/>
    <p:sldId id="286" r:id="rId29"/>
    <p:sldId id="287" r:id="rId30"/>
    <p:sldId id="300" r:id="rId31"/>
    <p:sldId id="301" r:id="rId32"/>
    <p:sldId id="303" r:id="rId33"/>
    <p:sldId id="304" r:id="rId34"/>
    <p:sldId id="294" r:id="rId35"/>
    <p:sldId id="295" r:id="rId36"/>
    <p:sldId id="296" r:id="rId37"/>
    <p:sldId id="297" r:id="rId38"/>
    <p:sldId id="293" r:id="rId39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4056951761695133E-2"/>
          <c:y val="2.0365792689701213E-2"/>
          <c:w val="0.8200890690508077"/>
          <c:h val="0.8276383792854186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dLbls>
            <c:dLbl>
              <c:idx val="0"/>
              <c:layout>
                <c:manualLayout>
                  <c:x val="-1.294453521474174E-2"/>
                  <c:y val="-2.29318776773921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257,17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1326468312899017E-2"/>
                  <c:y val="-2.29318776773922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328,08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1.7835904860193881E-2"/>
                </c:manualLayout>
              </c:layout>
              <c:showVal val="1"/>
            </c:dLbl>
            <c:dLbl>
              <c:idx val="3"/>
              <c:layout>
                <c:manualLayout>
                  <c:x val="-1.23767924421653E-2"/>
                  <c:y val="-3.40256863351519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388,15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посещения с проф и иной целью</c:v>
                </c:pt>
                <c:pt idx="1">
                  <c:v>обращения по поводу заболевания</c:v>
                </c:pt>
                <c:pt idx="2">
                  <c:v>неотложные посещения</c:v>
                </c:pt>
                <c:pt idx="3">
                  <c:v>вызовы СМП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2257.17</c:v>
                </c:pt>
                <c:pt idx="1">
                  <c:v>5328.08</c:v>
                </c:pt>
                <c:pt idx="2">
                  <c:v>688.12</c:v>
                </c:pt>
                <c:pt idx="3">
                  <c:v>1388.1499999999999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dLbls>
            <c:dLbl>
              <c:idx val="0"/>
              <c:layout>
                <c:manualLayout>
                  <c:x val="2.1034869723955341E-2"/>
                  <c:y val="-2.802785049459025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610,48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2652936625797961E-2"/>
                  <c:y val="-2.29318776773921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422,55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6180669018427182E-2"/>
                  <c:y val="-3.3123823311788467E-2"/>
                </c:manualLayout>
              </c:layout>
              <c:showVal val="1"/>
            </c:dLbl>
            <c:dLbl>
              <c:idx val="3"/>
              <c:layout>
                <c:manualLayout>
                  <c:x val="3.5597471840539636E-2"/>
                  <c:y val="-2.03838912687929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715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посещения с проф и иной целью</c:v>
                </c:pt>
                <c:pt idx="1">
                  <c:v>обращения по поводу заболевания</c:v>
                </c:pt>
                <c:pt idx="2">
                  <c:v>неотложные посещения</c:v>
                </c:pt>
                <c:pt idx="3">
                  <c:v>вызовы СМП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2610.48</c:v>
                </c:pt>
                <c:pt idx="1">
                  <c:v>6422.55</c:v>
                </c:pt>
                <c:pt idx="2">
                  <c:v>811.17000000000053</c:v>
                </c:pt>
                <c:pt idx="3">
                  <c:v>1715</c:v>
                </c:pt>
              </c:numCache>
            </c:numRef>
          </c:val>
        </c:ser>
        <c:shape val="cylinder"/>
        <c:axId val="103890304"/>
        <c:axId val="110216320"/>
        <c:axId val="0"/>
      </c:bar3DChart>
      <c:catAx>
        <c:axId val="103890304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0216320"/>
        <c:crosses val="autoZero"/>
        <c:auto val="1"/>
        <c:lblAlgn val="ctr"/>
        <c:lblOffset val="100"/>
      </c:catAx>
      <c:valAx>
        <c:axId val="1102163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389030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4056951761695092E-2"/>
          <c:y val="2.0365792689701206E-2"/>
          <c:w val="0.80307097944283001"/>
          <c:h val="0.8207669117845766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dLbls>
            <c:dLbl>
              <c:idx val="0"/>
              <c:layout>
                <c:manualLayout>
                  <c:x val="-1.2944535214741737E-2"/>
                  <c:y val="-2.2931877677392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257,17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1326468312899001E-2"/>
                  <c:y val="-2.293187767739221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328,08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1.7835904860193878E-2"/>
                </c:manualLayout>
              </c:layout>
              <c:showVal val="1"/>
            </c:dLbl>
            <c:dLbl>
              <c:idx val="3"/>
              <c:layout>
                <c:manualLayout>
                  <c:x val="-1.2376792442165295E-2"/>
                  <c:y val="-3.402568633515194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388,15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СП</c:v>
                </c:pt>
                <c:pt idx="1">
                  <c:v>СЗП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11639.130000000006</c:v>
                </c:pt>
                <c:pt idx="1">
                  <c:v>1782.52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dLbls>
            <c:dLbl>
              <c:idx val="0"/>
              <c:layout>
                <c:manualLayout>
                  <c:x val="2.1034869723955334E-2"/>
                  <c:y val="-2.802785049459024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610,48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2.2652936625797891E-2"/>
                  <c:y val="-2.293187767739220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422,55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6180669018427189E-2"/>
                  <c:y val="-3.3123823311788467E-2"/>
                </c:manualLayout>
              </c:layout>
              <c:showVal val="1"/>
            </c:dLbl>
            <c:dLbl>
              <c:idx val="3"/>
              <c:layout>
                <c:manualLayout>
                  <c:x val="3.5597471840539636E-2"/>
                  <c:y val="-2.038389126879290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715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СП</c:v>
                </c:pt>
                <c:pt idx="1">
                  <c:v>СЗП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13825.64000000001</c:v>
                </c:pt>
                <c:pt idx="1">
                  <c:v>2216.42</c:v>
                </c:pt>
              </c:numCache>
            </c:numRef>
          </c:val>
        </c:ser>
        <c:shape val="cylinder"/>
        <c:axId val="110283392"/>
        <c:axId val="85725568"/>
        <c:axId val="0"/>
      </c:bar3DChart>
      <c:catAx>
        <c:axId val="11028339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725568"/>
        <c:crosses val="autoZero"/>
        <c:auto val="1"/>
        <c:lblAlgn val="ctr"/>
        <c:lblOffset val="100"/>
      </c:catAx>
      <c:valAx>
        <c:axId val="857255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028339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395053702741736"/>
          <c:y val="4.4175076437473482E-2"/>
          <c:w val="0.66138171834761161"/>
          <c:h val="0.858389973412391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среднее значение за 2017 год</c:v>
                </c:pt>
              </c:strCache>
            </c:strRef>
          </c:tx>
          <c:dLbls>
            <c:dLbl>
              <c:idx val="0"/>
              <c:layout>
                <c:manualLayout>
                  <c:x val="-2.5422600692015202E-2"/>
                  <c:y val="-3.182237742229571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</a:t>
                    </a:r>
                    <a:r>
                      <a:rPr lang="en-US" dirty="0" smtClean="0"/>
                      <a:t>23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370,28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1.9066950519011461E-2"/>
                  <c:y val="-2.7715174504420292E-2"/>
                </c:manualLayout>
              </c:layout>
              <c:tx>
                <c:rich>
                  <a:bodyPr/>
                  <a:lstStyle/>
                  <a:p>
                    <a:r>
                      <a:rPr lang="en-US" b="1" smtClean="0"/>
                      <a:t>1</a:t>
                    </a:r>
                    <a:r>
                      <a:rPr lang="en-US" smtClean="0"/>
                      <a:t>5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423,15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СП</c:v>
                </c:pt>
                <c:pt idx="1">
                  <c:v>СЗП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23370.280000000021</c:v>
                </c:pt>
                <c:pt idx="1">
                  <c:v>15423.15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год</c:v>
                </c:pt>
              </c:strCache>
            </c:strRef>
          </c:tx>
          <c:dLbls>
            <c:dLbl>
              <c:idx val="0"/>
              <c:layout>
                <c:manualLayout>
                  <c:x val="3.4956075951520942E-2"/>
                  <c:y val="-2.7715174504420254E-2"/>
                </c:manualLayout>
              </c:layout>
              <c:showVal val="1"/>
            </c:dLbl>
            <c:dLbl>
              <c:idx val="1"/>
              <c:layout>
                <c:manualLayout>
                  <c:x val="3.1778250865019078E-2"/>
                  <c:y val="-2.0156490548669238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СП</c:v>
                </c:pt>
                <c:pt idx="1">
                  <c:v>СЗП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28507.960000000021</c:v>
                </c:pt>
                <c:pt idx="1">
                  <c:v>18399.82</c:v>
                </c:pt>
              </c:numCache>
            </c:numRef>
          </c:val>
        </c:ser>
        <c:shape val="cylinder"/>
        <c:axId val="134547712"/>
        <c:axId val="134557696"/>
        <c:axId val="0"/>
      </c:bar3DChart>
      <c:catAx>
        <c:axId val="13454771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4557696"/>
        <c:crosses val="autoZero"/>
        <c:auto val="1"/>
        <c:lblAlgn val="ctr"/>
        <c:lblOffset val="100"/>
      </c:catAx>
      <c:valAx>
        <c:axId val="1345576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4547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044270356346791"/>
          <c:y val="0.26166232671255707"/>
          <c:w val="0.20813853515775529"/>
          <c:h val="0.43048325318350888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0.10395053702741736"/>
          <c:y val="4.4175076437473461E-2"/>
          <c:w val="0.66138171834761161"/>
          <c:h val="0.8583899734123916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тариф 2017г</c:v>
                </c:pt>
              </c:strCache>
            </c:strRef>
          </c:tx>
          <c:dLbls>
            <c:dLbl>
              <c:idx val="0"/>
              <c:layout>
                <c:manualLayout>
                  <c:x val="-2.224477560551345E-2"/>
                  <c:y val="-2.4160177027514492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</a:t>
                    </a:r>
                    <a:r>
                      <a:rPr lang="en-US" dirty="0" smtClean="0"/>
                      <a:t>53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897,14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2.0655863062262411E-2"/>
                  <c:y val="-3.3824247838520241E-2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</a:t>
                    </a:r>
                    <a:r>
                      <a:rPr lang="en-US" dirty="0" smtClean="0"/>
                      <a:t>30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128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СП</c:v>
                </c:pt>
                <c:pt idx="1">
                  <c:v>СЗП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53897.14</c:v>
                </c:pt>
                <c:pt idx="1">
                  <c:v>30128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тариф 2018г.</c:v>
                </c:pt>
              </c:strCache>
            </c:strRef>
          </c:tx>
          <c:dLbls>
            <c:dLbl>
              <c:idx val="0"/>
              <c:layout>
                <c:manualLayout>
                  <c:x val="3.1778250865019081E-3"/>
                  <c:y val="-4.1072300946774561E-2"/>
                </c:manualLayout>
              </c:layout>
              <c:showVal val="1"/>
            </c:dLbl>
            <c:dLbl>
              <c:idx val="1"/>
              <c:layout>
                <c:manualLayout>
                  <c:x val="1.5889125432509549E-3"/>
                  <c:y val="-3.140823013576878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СП</c:v>
                </c:pt>
                <c:pt idx="1">
                  <c:v>СЗП</c:v>
                </c:pt>
              </c:strCache>
            </c:strRef>
          </c:cat>
          <c:val>
            <c:numRef>
              <c:f>Лист1!$C$2:$C$3</c:f>
              <c:numCache>
                <c:formatCode>#,##0.00</c:formatCode>
                <c:ptCount val="2"/>
                <c:pt idx="0">
                  <c:v>62628.82</c:v>
                </c:pt>
                <c:pt idx="1">
                  <c:v>36876.04</c:v>
                </c:pt>
              </c:numCache>
            </c:numRef>
          </c:val>
        </c:ser>
        <c:shape val="cylinder"/>
        <c:axId val="134587904"/>
        <c:axId val="134589440"/>
        <c:axId val="0"/>
      </c:bar3DChart>
      <c:catAx>
        <c:axId val="13458790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4589440"/>
        <c:crosses val="autoZero"/>
        <c:auto val="1"/>
        <c:lblAlgn val="ctr"/>
        <c:lblOffset val="100"/>
      </c:catAx>
      <c:valAx>
        <c:axId val="13458944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4587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868780384554961"/>
          <c:y val="0.26166232671255707"/>
          <c:w val="0.19131219615445041"/>
          <c:h val="0.175977783290441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0.18349</cdr:x>
      <cdr:y>0.321</cdr:y>
    </cdr:from>
    <cdr:to>
      <cdr:x>0.3211</cdr:x>
      <cdr:y>0.45102</cdr:y>
    </cdr:to>
    <cdr:sp macro="" textlink="">
      <cdr:nvSpPr>
        <cdr:cNvPr id="2" name="Стрелка вверх 1"/>
        <cdr:cNvSpPr/>
      </cdr:nvSpPr>
      <cdr:spPr>
        <a:xfrm xmlns:a="http://schemas.openxmlformats.org/drawingml/2006/main">
          <a:off x="1440160" y="1599952"/>
          <a:ext cx="1080084" cy="648062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15,7%</a:t>
          </a:r>
          <a:endParaRPr lang="ru-RU" dirty="0"/>
        </a:p>
      </cdr:txBody>
    </cdr:sp>
  </cdr:relSizeAnchor>
  <cdr:relSizeAnchor xmlns:cdr="http://schemas.openxmlformats.org/drawingml/2006/chartDrawing">
    <cdr:from>
      <cdr:x>0.44037</cdr:x>
      <cdr:y>0.08985</cdr:y>
    </cdr:from>
    <cdr:to>
      <cdr:x>0.57799</cdr:x>
      <cdr:y>0.20542</cdr:y>
    </cdr:to>
    <cdr:sp macro="" textlink="">
      <cdr:nvSpPr>
        <cdr:cNvPr id="3" name="Стрелка вверх 2"/>
        <cdr:cNvSpPr/>
      </cdr:nvSpPr>
      <cdr:spPr>
        <a:xfrm xmlns:a="http://schemas.openxmlformats.org/drawingml/2006/main">
          <a:off x="3456384" y="447824"/>
          <a:ext cx="1080162" cy="576038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20,5%</a:t>
          </a:r>
          <a:endParaRPr lang="ru-RU" dirty="0"/>
        </a:p>
      </cdr:txBody>
    </cdr:sp>
  </cdr:relSizeAnchor>
  <cdr:relSizeAnchor xmlns:cdr="http://schemas.openxmlformats.org/drawingml/2006/chartDrawing">
    <cdr:from>
      <cdr:x>0.52294</cdr:x>
      <cdr:y>0.52325</cdr:y>
    </cdr:from>
    <cdr:to>
      <cdr:x>0.66056</cdr:x>
      <cdr:y>0.63882</cdr:y>
    </cdr:to>
    <cdr:sp macro="" textlink="">
      <cdr:nvSpPr>
        <cdr:cNvPr id="4" name="Стрелка вверх 3"/>
        <cdr:cNvSpPr/>
      </cdr:nvSpPr>
      <cdr:spPr>
        <a:xfrm xmlns:a="http://schemas.openxmlformats.org/drawingml/2006/main">
          <a:off x="4104456" y="2608064"/>
          <a:ext cx="1080161" cy="576038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17,9%</a:t>
          </a:r>
          <a:endParaRPr lang="ru-RU" dirty="0"/>
        </a:p>
      </cdr:txBody>
    </cdr:sp>
  </cdr:relSizeAnchor>
  <cdr:relSizeAnchor xmlns:cdr="http://schemas.openxmlformats.org/drawingml/2006/chartDrawing">
    <cdr:from>
      <cdr:x>0.68807</cdr:x>
      <cdr:y>0.43657</cdr:y>
    </cdr:from>
    <cdr:to>
      <cdr:x>0.82569</cdr:x>
      <cdr:y>0.55215</cdr:y>
    </cdr:to>
    <cdr:sp macro="" textlink="">
      <cdr:nvSpPr>
        <cdr:cNvPr id="5" name="Стрелка вверх 4"/>
        <cdr:cNvSpPr/>
      </cdr:nvSpPr>
      <cdr:spPr>
        <a:xfrm xmlns:a="http://schemas.openxmlformats.org/drawingml/2006/main">
          <a:off x="5400600" y="2176016"/>
          <a:ext cx="1080120" cy="576064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23,5%</a:t>
          </a:r>
          <a:endParaRPr lang="ru-RU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0.41228</cdr:x>
      <cdr:y>0.05405</cdr:y>
    </cdr:from>
    <cdr:to>
      <cdr:x>0.54989</cdr:x>
      <cdr:y>0.18407</cdr:y>
    </cdr:to>
    <cdr:sp macro="" textlink="">
      <cdr:nvSpPr>
        <cdr:cNvPr id="2" name="Стрелка вверх 1"/>
        <cdr:cNvSpPr/>
      </cdr:nvSpPr>
      <cdr:spPr>
        <a:xfrm xmlns:a="http://schemas.openxmlformats.org/drawingml/2006/main">
          <a:off x="3384376" y="288032"/>
          <a:ext cx="1129629" cy="692824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18,8%</a:t>
          </a:r>
          <a:endParaRPr lang="ru-RU" dirty="0"/>
        </a:p>
      </cdr:txBody>
    </cdr:sp>
  </cdr:relSizeAnchor>
  <cdr:relSizeAnchor xmlns:cdr="http://schemas.openxmlformats.org/drawingml/2006/chartDrawing">
    <cdr:from>
      <cdr:x>0.62281</cdr:x>
      <cdr:y>0.47297</cdr:y>
    </cdr:from>
    <cdr:to>
      <cdr:x>0.7807</cdr:x>
      <cdr:y>0.60811</cdr:y>
    </cdr:to>
    <cdr:sp macro="" textlink="">
      <cdr:nvSpPr>
        <cdr:cNvPr id="3" name="Стрелка вверх 2"/>
        <cdr:cNvSpPr/>
      </cdr:nvSpPr>
      <cdr:spPr>
        <a:xfrm xmlns:a="http://schemas.openxmlformats.org/drawingml/2006/main">
          <a:off x="5112568" y="2520280"/>
          <a:ext cx="1296144" cy="720080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24,3%</a:t>
          </a:r>
          <a:endParaRPr lang="ru-RU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0.38739</cdr:x>
      <cdr:y>0.13699</cdr:y>
    </cdr:from>
    <cdr:to>
      <cdr:x>0.51351</cdr:x>
      <cdr:y>0.25127</cdr:y>
    </cdr:to>
    <cdr:sp macro="" textlink="">
      <cdr:nvSpPr>
        <cdr:cNvPr id="2" name="Стрелка вверх 1"/>
        <cdr:cNvSpPr/>
      </cdr:nvSpPr>
      <cdr:spPr>
        <a:xfrm xmlns:a="http://schemas.openxmlformats.org/drawingml/2006/main">
          <a:off x="3096344" y="720080"/>
          <a:ext cx="1008112" cy="600752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900" dirty="0" smtClean="0"/>
            <a:t>22,0%</a:t>
          </a:r>
        </a:p>
        <a:p xmlns:a="http://schemas.openxmlformats.org/drawingml/2006/main">
          <a:endParaRPr lang="ru-RU" sz="900" dirty="0"/>
        </a:p>
      </cdr:txBody>
    </cdr:sp>
  </cdr:relSizeAnchor>
  <cdr:relSizeAnchor xmlns:cdr="http://schemas.openxmlformats.org/drawingml/2006/chartDrawing">
    <cdr:from>
      <cdr:x>0.65766</cdr:x>
      <cdr:y>0.36986</cdr:y>
    </cdr:from>
    <cdr:to>
      <cdr:x>0.79279</cdr:x>
      <cdr:y>0.47945</cdr:y>
    </cdr:to>
    <cdr:sp macro="" textlink="">
      <cdr:nvSpPr>
        <cdr:cNvPr id="6" name="Стрелка вверх 5"/>
        <cdr:cNvSpPr/>
      </cdr:nvSpPr>
      <cdr:spPr>
        <a:xfrm xmlns:a="http://schemas.openxmlformats.org/drawingml/2006/main">
          <a:off x="5256584" y="1944216"/>
          <a:ext cx="1080120" cy="576064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19,3%</a:t>
          </a:r>
          <a:endParaRPr lang="ru-RU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0.38739</cdr:x>
      <cdr:y>0.13699</cdr:y>
    </cdr:from>
    <cdr:to>
      <cdr:x>0.52586</cdr:x>
      <cdr:y>0.25127</cdr:y>
    </cdr:to>
    <cdr:sp macro="" textlink="">
      <cdr:nvSpPr>
        <cdr:cNvPr id="2" name="Стрелка вверх 1"/>
        <cdr:cNvSpPr/>
      </cdr:nvSpPr>
      <cdr:spPr>
        <a:xfrm xmlns:a="http://schemas.openxmlformats.org/drawingml/2006/main">
          <a:off x="3235841" y="720099"/>
          <a:ext cx="1156647" cy="600723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100" dirty="0" smtClean="0"/>
            <a:t>16,2%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0.65766</cdr:x>
      <cdr:y>0.36986</cdr:y>
    </cdr:from>
    <cdr:to>
      <cdr:x>0.79279</cdr:x>
      <cdr:y>0.47945</cdr:y>
    </cdr:to>
    <cdr:sp macro="" textlink="">
      <cdr:nvSpPr>
        <cdr:cNvPr id="6" name="Стрелка вверх 5"/>
        <cdr:cNvSpPr/>
      </cdr:nvSpPr>
      <cdr:spPr>
        <a:xfrm xmlns:a="http://schemas.openxmlformats.org/drawingml/2006/main">
          <a:off x="5256584" y="1944216"/>
          <a:ext cx="1080120" cy="576064"/>
        </a:xfrm>
        <a:prstGeom xmlns:a="http://schemas.openxmlformats.org/drawingml/2006/main" prst="upArrow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22,4%</a:t>
          </a:r>
          <a:endParaRPr lang="ru-RU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51FB21-4C59-4414-B079-946BF0F828AE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F2924-D59D-4F6F-AC97-4C747F2D33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5F2924-D59D-4F6F-AC97-4C747F2D334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E04E8F0-D57C-412B-911F-FCB0342FE4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8AE2548-A926-42EA-8238-107C48D301F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500174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Тарифное соглашение на оплату медицинской помощи, оказываемой в объеме ТПОМС Республики Саха (Якутия) на 2018 год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4214818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Заместитель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начальника </a:t>
            </a:r>
            <a:endParaRPr lang="ru-RU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ОЦиТ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ТФОМС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РС(Я)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Адамова А.Н.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792089"/>
          </a:xfrm>
        </p:spPr>
        <p:txBody>
          <a:bodyPr>
            <a:noAutofit/>
          </a:bodyPr>
          <a:lstStyle/>
          <a:p>
            <a:r>
              <a:rPr lang="ru-RU" sz="1400" dirty="0" smtClean="0"/>
              <a:t>Средний размер финансового обеспечения  стационарной и </a:t>
            </a:r>
            <a:r>
              <a:rPr lang="ru-RU" sz="1400" dirty="0" err="1" smtClean="0"/>
              <a:t>стационарозамещающей</a:t>
            </a:r>
            <a:r>
              <a:rPr lang="ru-RU" sz="1400" dirty="0" smtClean="0"/>
              <a:t> медицинской помощи, оказываемой медицинскими организациями в расчете на одно застрахованное лицо</a:t>
            </a:r>
            <a:endParaRPr lang="ru-RU" sz="14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1052736"/>
          <a:ext cx="8208912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Выделены отдельно следующие тарифы: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Тарифы посещения в связи с проведением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телемедицинской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консультации;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Тарифы обращения с проведением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телемедицинской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консультации одному пациенту 2 и более раз одним врачом-консультантом в течение 1 месяца, а также при проведении коллегиальной консультации врачами разного профиля;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С комплексным обследованием при проведении мероприятий направленных на раннее выявление онкологических заболеваний мочеполовой системы у мужчин;</a:t>
            </a:r>
          </a:p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Тариф на амбулаторную медицинскую помощь в отделении «Диагностика одного дня» - Приложение №36 в обращениях.</a:t>
            </a:r>
          </a:p>
          <a:p>
            <a:pPr algn="just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7254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Базовая стоимость законченных 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случаев по «Белой розе»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92500"/>
          </a:bodyPr>
          <a:lstStyle/>
          <a:p>
            <a:pPr lvl="1" algn="just">
              <a:buNone/>
            </a:pPr>
            <a:r>
              <a:rPr lang="ru-RU" dirty="0" smtClean="0"/>
              <a:t> 		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По письму ФФ ОМС от 05.12.2017г. №14209/26-2/и направлена базовая стоимость законченных случаев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скриннинговых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исследований в зависимости от возраста:</a:t>
            </a:r>
          </a:p>
          <a:p>
            <a:pPr marL="447675" lvl="1" indent="9525" algn="just">
              <a:buNone/>
              <a:tabLst>
                <a:tab pos="447675" algn="l"/>
                <a:tab pos="1435100" algn="l"/>
                <a:tab pos="1524000" algn="l"/>
              </a:tabLs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		до 35 лет – 3165,5 руб.;</a:t>
            </a:r>
          </a:p>
          <a:p>
            <a:pPr lvl="1" algn="just" defTabSz="573088">
              <a:buNone/>
              <a:tabLst>
                <a:tab pos="1435100" algn="l"/>
                <a:tab pos="1524000" algn="l"/>
              </a:tabLst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			после 35 лет – 3531,8 руб.</a:t>
            </a:r>
          </a:p>
          <a:p>
            <a:pPr lvl="1" algn="just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	без учета коэффициента дифференциации, применяемого к доле оплаты труда в структуре тарифа.</a:t>
            </a:r>
          </a:p>
          <a:p>
            <a:pPr lvl="1" algn="just" defTabSz="21590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			в АНО МДЦ «Белая Роза – Саха» ФОТ - 40%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u="sng" dirty="0" smtClean="0">
                <a:latin typeface="Arial" pitchFamily="34" charset="0"/>
                <a:cs typeface="Arial" pitchFamily="34" charset="0"/>
              </a:rPr>
              <a:t>для женщин до 35 лет: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Прием (осмотр, консультация ) врача-акушера-гинеколога первичный;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Прием (осмотр, консультация) врача-акушера-гинеколога повторный;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Прием (осмотр, консультация) врача-онколога первичный;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Прием (осмотр, консультация) врача-онколога повторный;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Получение цервикального мазка;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Цитологическое исследование микропрепарата цервикального канала;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Ультразвуковое исследование молочных желез; 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Ультразвуковое исследование лимфатических узлов (две анатомические зоны);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Ультразвуковое исследование матки и придатков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трансвагинальное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 marL="514350" indent="-51435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ru-RU" u="sng" dirty="0" smtClean="0">
                <a:latin typeface="Arial" pitchFamily="34" charset="0"/>
                <a:cs typeface="Arial" pitchFamily="34" charset="0"/>
              </a:rPr>
              <a:t>для женщин после 35 лет: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+ маммография;</a:t>
            </a:r>
          </a:p>
          <a:p>
            <a:pPr marL="514350" indent="-514350"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Иные исследования по показаниям.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Изменения в разделе 3 «Порядок учета объема медицинской помощи, оказываемой в амбулаторных условиях»  Порядка оплаты медицинской помощи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401080" cy="452596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2400" dirty="0" smtClean="0"/>
              <a:t>		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Исключены </a:t>
            </a:r>
            <a:r>
              <a:rPr lang="ru-RU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предварительные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периодические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медицинские осмотры несовершеннолетних.</a:t>
            </a:r>
          </a:p>
          <a:p>
            <a:pPr algn="just"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		Диспансерное наблюдение за хроническими больными, состоящими на диспансерном учете учитывается как </a:t>
            </a:r>
            <a:r>
              <a:rPr lang="ru-RU" sz="2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посещение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 (обращения исключены). </a:t>
            </a:r>
          </a:p>
          <a:p>
            <a:pPr algn="just">
              <a:buNone/>
            </a:pPr>
            <a:r>
              <a:rPr lang="ru-RU" sz="2600" dirty="0" smtClean="0">
                <a:latin typeface="Arial" pitchFamily="34" charset="0"/>
                <a:cs typeface="Arial" pitchFamily="34" charset="0"/>
              </a:rPr>
              <a:t>		Определен порядок оказания стоматологической медицинской помощи в рамках вновь созданного ГАУ РС(Я) «Якутского специализированного стоматологического центра» (Приказ МЗ РС(Я) от 20.11.2017г. №01-07/1854), согласно которому, запись пациентов на плановое лечение в МО, оказывающие стоматологическую помощь на территории г.Якутска, осуществляются централизованно в ГАУ РС(Я) «Якутский специализированный стоматологический центр», после предварительного осмотра стоматологом и выдачи им направления. </a:t>
            </a:r>
          </a:p>
          <a:p>
            <a:pPr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		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Раздел 7 «Оплата медицинской помощи, оказанной в круглосуточном и дневном стационаре, включая стационар на дому»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обоснования и планирования объемов специализированной медицинской помощи, по 15 МО используются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КПГ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		Новое для формирования КСГ: </a:t>
            </a:r>
          </a:p>
          <a:p>
            <a:pPr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	Методические рекомендации по способам оплаты МП за счет средств ОМС (21.11.2017г.), приказ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МЗиСР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РФ по номенклатуре медицинских услуг от 13.10.2017г. №804н, Шкала Реабилитационной Маршрутизации (ШРМ), Шкала оценки органной недостаточности у пациентов, находящихся на интенсивной терапии, схемы лечения, длительность непрерывного проведения искусственной вентиляции легких.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Раздел 8 «Основные параметры оплаты медицинской помощи по КСГ или КПГ, определяющие стоимость законченного случая лечения»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dirty="0" smtClean="0"/>
              <a:t>		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Расчет стоимости законченного случая лечения по КСГ или КПГ осуществляется на основе следующих экономических параметров: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Базовая ставка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Коэффициент относительной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затратоемкости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Коэффициент дифференциации;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Управленческий коэффициент;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Коэффициент уровня оказания МП;</a:t>
            </a: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Коэффициент сложности лечения пациента.</a:t>
            </a:r>
          </a:p>
          <a:p>
            <a:pPr marL="514350" indent="-514350" algn="just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5649491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Стоимость одного случая госпитализации в стационаре (СС</a:t>
            </a:r>
            <a:r>
              <a:rPr lang="ru-RU" sz="1600" baseline="-25000" dirty="0" smtClean="0">
                <a:latin typeface="Arial" pitchFamily="34" charset="0"/>
                <a:cs typeface="Arial" pitchFamily="34" charset="0"/>
              </a:rPr>
              <a:t>КСГ/КПГ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 по КСГ или КПГ определяется по формуле: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СС</a:t>
            </a:r>
            <a:r>
              <a:rPr lang="ru-RU" sz="1600" b="1" baseline="-25000" dirty="0" smtClean="0">
                <a:latin typeface="Arial" pitchFamily="34" charset="0"/>
                <a:cs typeface="Arial" pitchFamily="34" charset="0"/>
              </a:rPr>
              <a:t>КСГ/КПГ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= БС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x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КЗ</a:t>
            </a:r>
            <a:r>
              <a:rPr lang="ru-RU" sz="1600" b="1" baseline="-25000" dirty="0" smtClean="0">
                <a:latin typeface="Arial" pitchFamily="34" charset="0"/>
                <a:cs typeface="Arial" pitchFamily="34" charset="0"/>
              </a:rPr>
              <a:t>КСГ/КПГ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x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КУ</a:t>
            </a:r>
            <a:r>
              <a:rPr lang="ru-RU" sz="1600" b="1" baseline="-25000" dirty="0" smtClean="0">
                <a:latin typeface="Arial" pitchFamily="34" charset="0"/>
                <a:cs typeface="Arial" pitchFamily="34" charset="0"/>
              </a:rPr>
              <a:t>КСГ/КПГ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х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КУС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х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КСЛП </a:t>
            </a:r>
            <a:r>
              <a:rPr lang="ru-RU" sz="1600" b="1" dirty="0" err="1" smtClean="0">
                <a:latin typeface="Arial" pitchFamily="34" charset="0"/>
                <a:cs typeface="Arial" pitchFamily="34" charset="0"/>
              </a:rPr>
              <a:t>x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КД,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где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БС - размер средней стоимости законченного случая лечения (базовая ставка), рублей;</a:t>
            </a:r>
          </a:p>
          <a:p>
            <a:pPr algn="just"/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КЗксг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кпг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коэффициент относительной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затратоемкости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по КСГ или КПГ, к которой отнесен данный случай госпитализации (основной коэффициент, устанавливаемый на федеральном уровне);</a:t>
            </a:r>
          </a:p>
          <a:p>
            <a:pPr algn="just"/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КУксг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кпг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– управленческий коэффициент по КСГ или КПГ, к которой отнесен данный случай госпитализации (устанавливается Тарифным соглашением);</a:t>
            </a:r>
          </a:p>
          <a:p>
            <a:pPr algn="just"/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КУСмо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– коэффициент уровня оказания медицинской помощи в медицинской организации, в которой пролечен пациент (устанавливается Тарифным соглашением в соответствии с приказом  МЗ РС (Я) «Об утверждении концепции трехуровневой системы медицинской помощи, схем маршрутизации при оказании медицинской помощи и распределении по уровням медицинских организаций, участвующих в оказании медицинской помощи населению РС(Я);</a:t>
            </a: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КСЛП – коэффициент сложности лечения пациента (используется в расчетах, в случае если указанный коэффициент определен для данного случая Тарифным соглашением);</a:t>
            </a:r>
          </a:p>
          <a:p>
            <a:pPr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КД  - коэффициент дифференциации (рассчитан в соответствии с постановлением Правительства Российской Федерации от 05 мая 2012г. №462).</a:t>
            </a:r>
          </a:p>
          <a:p>
            <a:pPr>
              <a:buNone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-171400"/>
            <a:ext cx="8229600" cy="980728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Размер средней стоимости законченного случая лечения, включенного в КСГ или КПГ (базовой ставки) на 2018 год.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4896544"/>
          </a:xfrm>
        </p:spPr>
        <p:txBody>
          <a:bodyPr>
            <a:noAutofit/>
          </a:bodyPr>
          <a:lstStyle/>
          <a:p>
            <a:pPr algn="just"/>
            <a:r>
              <a:rPr lang="ru-RU" sz="1500" dirty="0" smtClean="0">
                <a:latin typeface="Arial" pitchFamily="34" charset="0"/>
                <a:cs typeface="Arial" pitchFamily="34" charset="0"/>
              </a:rPr>
              <a:t>Размер средней стоимости законченного случая лечения, включенного в КСГ или КПГ (базовая ставка) по стационарной и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стационарозамещающей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медицинской помощи рассчитана в соответствии с «Методическими рекомендациями по способам оплаты медицинской помощи за счет средств ОМС» (далее Методические рекомендации). </a:t>
            </a:r>
          </a:p>
          <a:p>
            <a:pPr algn="just"/>
            <a:r>
              <a:rPr lang="ru-RU" sz="1500" dirty="0" smtClean="0">
                <a:latin typeface="Arial" pitchFamily="34" charset="0"/>
                <a:cs typeface="Arial" pitchFamily="34" charset="0"/>
              </a:rPr>
              <a:t>Согласно методическим рекомендациям базовая ставка рассчитывается по формуле:</a:t>
            </a:r>
          </a:p>
          <a:p>
            <a:r>
              <a:rPr lang="ru-RU" sz="1500" b="1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                 </a:t>
            </a: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500" dirty="0" smtClean="0">
                <a:latin typeface="Arial" pitchFamily="34" charset="0"/>
                <a:cs typeface="Arial" pitchFamily="34" charset="0"/>
              </a:rPr>
              <a:t>ОС – объем средств, предназначенных для финансового обеспечения медицинской помощи, оказываемой в стационарных условиях (в условиях дневного стационара) и оплачиваемой по КСГ или КПГ, который составляет для Республики Саха (Якутия) на 2018 год в размере: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               По стационарной медицинской помощи – 12 861 454,9 тыс.руб.;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               По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стационарозамещающей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медицинской помощи – 2 149 174,5 тыс.руб. </a:t>
            </a:r>
          </a:p>
          <a:p>
            <a:pPr algn="just"/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Чсл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– общее плановое число случаев лечения, подлежащих оплате по КСГ или КПГ: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               По стационарной медицинской помощи – 205 360 случаев лечения;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               По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стационарозамещающей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медицинской помощи – 58 270 случаев лечения.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СПК – средний поправочный коэффициент оплаты по КСГ или КПГ.</a:t>
            </a:r>
          </a:p>
          <a:p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420888"/>
            <a:ext cx="1543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Autofit/>
          </a:bodyPr>
          <a:lstStyle/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СПК рассчитывается по формуле: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 algn="r">
              <a:buNone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, где:</a:t>
            </a:r>
          </a:p>
          <a:p>
            <a:pPr algn="r">
              <a:buNone/>
            </a:pPr>
            <a:endParaRPr lang="ru-RU" sz="15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КЗ</a:t>
            </a:r>
            <a:r>
              <a:rPr lang="en-US" sz="1500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– коэффициент относительной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затратоемкости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по определенной КСГ или КПГ;</a:t>
            </a:r>
          </a:p>
          <a:p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ПКi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– поправочный коэффициент оплаты КСГ или КПГ;</a:t>
            </a:r>
          </a:p>
          <a:p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КДi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- коэффициент дифференциации, рассчитанный в соответствии с постановлением Правительства Российской Федерации от 05 мая 2012г. № 462 «О порядке распределения, предоставления и расходования субвенций из бюджета Федерального фонда обязательного медицинского страхования бюджетам территориальных фондов обязательного медицинского страхования на осуществление переданных органам государственной власти субъектов Российской Федерации полномочий Российской Федерации в сфере обязательного медицинского страхования».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СПК, примененный для расчета базовой ставки составил: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            По стационарной медицинской помощи –2,1968889;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            По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стационарозамещающей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медицинской помощи – 2,0045324.</a:t>
            </a:r>
          </a:p>
          <a:p>
            <a:r>
              <a:rPr lang="ru-RU" sz="15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1500" b="1" dirty="0" smtClean="0">
                <a:latin typeface="Arial" pitchFamily="34" charset="0"/>
                <a:cs typeface="Arial" pitchFamily="34" charset="0"/>
              </a:rPr>
              <a:t>Таким образом, согласно формуле базовая ставка на 2018 год составила:</a:t>
            </a:r>
          </a:p>
          <a:p>
            <a:r>
              <a:rPr lang="ru-RU" sz="1500" b="1" dirty="0" smtClean="0">
                <a:latin typeface="Arial" pitchFamily="34" charset="0"/>
                <a:cs typeface="Arial" pitchFamily="34" charset="0"/>
              </a:rPr>
              <a:t>            - по стационарной медицинской помощи – 28 507,96 руб.;</a:t>
            </a:r>
          </a:p>
          <a:p>
            <a:r>
              <a:rPr lang="ru-RU" sz="1500" b="1" dirty="0" smtClean="0">
                <a:latin typeface="Arial" pitchFamily="34" charset="0"/>
                <a:cs typeface="Arial" pitchFamily="34" charset="0"/>
              </a:rPr>
              <a:t>            - по </a:t>
            </a:r>
            <a:r>
              <a:rPr lang="ru-RU" sz="1500" b="1" dirty="0" err="1" smtClean="0">
                <a:latin typeface="Arial" pitchFamily="34" charset="0"/>
                <a:cs typeface="Arial" pitchFamily="34" charset="0"/>
              </a:rPr>
              <a:t>стационарозамещающей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 медицинской помощи – 18 399,82 руб.</a:t>
            </a:r>
          </a:p>
          <a:p>
            <a:endParaRPr lang="ru-RU" sz="1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836712"/>
            <a:ext cx="24860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Новые нормативно-правовые акты: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7972452" cy="1900237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1357298"/>
            <a:ext cx="8072494" cy="17145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Постановление Правительства Российской Федерации от 8 декабря 2017 года №1492 «О Программе государственных гарантий бесплатного оказания гражданам медицинской помощи на 2018 год и на плановый период 2019 и 2020 годов»;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3284984"/>
            <a:ext cx="8072494" cy="164307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«Методические рекомендации по способам оплаты медицинской помощи за счет средств обязательного медицинского страхования», доведенные совместным письмом Министерства здравоохранения РФ и Федерального фонда ОМС 21 ноября 2017 года №11-7/10/2-8080 и 13572/26-2/и (с изменениями от 24.01.2018г.);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5143512"/>
            <a:ext cx="8143932" cy="12858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Инструкция по группировке случаев, в том числе правила учета дополнительных классификационных критериев, и подходам к оплате медицинской помощи в амбулаторных условиях по </a:t>
            </a:r>
            <a:r>
              <a:rPr lang="ru-RU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подушевому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нормативу финансирования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>
            <a:noAutofit/>
          </a:bodyPr>
          <a:lstStyle/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Рассмотрим стоимость законченного случая лечения в стационарных условиях на примере КСГ №4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Родоразрешение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 в ГБУ РС 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Олекминская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ЦРБ»:</a:t>
            </a:r>
          </a:p>
          <a:p>
            <a:pPr indent="265176" algn="just"/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БС=28 507,96 руб.</a:t>
            </a: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КЗ (КСГ №4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Родоразрешение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») = 0,98</a:t>
            </a: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КУ(КСГ №4) = 1,1 (согласно приложению №22 к Тарифному соглашению на 2018 год).</a:t>
            </a:r>
          </a:p>
          <a:p>
            <a:pPr indent="265176" algn="just"/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КУСмо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= 0,9 для ГБУ РС 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Олекминская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 (согласно приложению №22 к Тарифному соглашению на 2018 год в соответствии с приказом МЗ РС (Я) «Об утверждении концепции трехуровневой системы медицинской помощи, схем маршрутизации при оказании медицинской помощи и распределении по уровням медицинских организаций, участвующих в оказании медицинской помощи населению РС(Я)).</a:t>
            </a: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КСЛП = 1 (согласно приложению №22)</a:t>
            </a: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КД = 1,952 (согласно приложению №22.1 к ТС на 2018 год).</a:t>
            </a:r>
          </a:p>
          <a:p>
            <a:pPr indent="265176" algn="just">
              <a:buNone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Таким образом, стоимость законченного случая КСГ №4 по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Олекминская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 согласно формуле составила:</a:t>
            </a:r>
          </a:p>
          <a:p>
            <a:pPr indent="265176" algn="just"/>
            <a:r>
              <a:rPr lang="ru-RU" sz="1600" dirty="0" smtClean="0">
                <a:latin typeface="Arial" pitchFamily="34" charset="0"/>
                <a:cs typeface="Arial" pitchFamily="34" charset="0"/>
              </a:rPr>
              <a:t>ССксг4=28507,96*0,98*1,1*0,9*1,952=53 989,24 рублей.</a:t>
            </a:r>
          </a:p>
          <a:p>
            <a:pPr indent="265176"/>
            <a:endParaRPr lang="ru-RU" sz="16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428628"/>
          </a:xfrm>
        </p:spPr>
        <p:txBody>
          <a:bodyPr>
            <a:normAutofit/>
          </a:bodyPr>
          <a:lstStyle/>
          <a:p>
            <a:r>
              <a:rPr lang="ru-RU" sz="1300" b="1" i="1" dirty="0" smtClean="0"/>
              <a:t>Сравнение КСГ 2017-2018 гг., к которым не применяются КУС, понижающие или повышающие УК</a:t>
            </a:r>
            <a:endParaRPr lang="ru-RU" b="1" i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7" y="428601"/>
          <a:ext cx="8358242" cy="6204517"/>
        </p:xfrm>
        <a:graphic>
          <a:graphicData uri="http://schemas.openxmlformats.org/drawingml/2006/table">
            <a:tbl>
              <a:tblPr/>
              <a:tblGrid>
                <a:gridCol w="3989504"/>
                <a:gridCol w="728123"/>
                <a:gridCol w="728123"/>
                <a:gridCol w="728123"/>
                <a:gridCol w="728123"/>
                <a:gridCol w="728123"/>
                <a:gridCol w="728123"/>
              </a:tblGrid>
              <a:tr h="1591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Профиль (КПГ) и КСГ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/>
                        <a:t>2017 год</a:t>
                      </a:r>
                    </a:p>
                  </a:txBody>
                  <a:tcPr marL="4753" marR="4753" marT="47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900"/>
                        <a:t>2018 год</a:t>
                      </a:r>
                    </a:p>
                  </a:txBody>
                  <a:tcPr marL="4753" marR="4753" marT="475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2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КУС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УК повыш.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УК пониж.*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КУС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УК повыш.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УК пониж.*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Язва желудка и двенадцатиперстной кишки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Легкие дерматозы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Лекарственная терапия при остром лейкозе, дети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4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Лекарственная терапия при других злокачественных новообразованиях лимфоидной и кроветворной тканей, дети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5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Лекарственная терапия при злокачественных новообразованиях других локализаций (кроме лимфоидной и кроветворной тканей), дети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Кишечные инфекции, взрослые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Нестабильная стенокардия, инфаркт миокарда, легочная эмболия (уровень 2)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2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 Инфаркт миокарда, легочная эмболия, лечение с применением </a:t>
                      </a:r>
                      <a:r>
                        <a:rPr lang="ru-RU" sz="900" dirty="0" err="1"/>
                        <a:t>тромболитической</a:t>
                      </a:r>
                      <a:r>
                        <a:rPr lang="ru-RU" sz="900" dirty="0"/>
                        <a:t> терапии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Нарушения ритма и проводимости (уровень 2)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Эндокардит, миокардит, перикардит, кардиомиопатии (уровень 2)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Неврологические заболевания, лечение с применением ботулотоксина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Инфаркт мозга (уровень 2)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Инфаркт мозга (уровень 3)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 err="1"/>
                        <a:t>Дорсопатии</a:t>
                      </a:r>
                      <a:r>
                        <a:rPr lang="ru-RU" sz="900" dirty="0"/>
                        <a:t>, </a:t>
                      </a:r>
                      <a:r>
                        <a:rPr lang="ru-RU" sz="900" dirty="0" err="1"/>
                        <a:t>спондилопатии</a:t>
                      </a:r>
                      <a:r>
                        <a:rPr lang="ru-RU" sz="900" dirty="0"/>
                        <a:t>, </a:t>
                      </a:r>
                      <a:r>
                        <a:rPr lang="ru-RU" sz="900" dirty="0" err="1"/>
                        <a:t>остеопатии</a:t>
                      </a:r>
                      <a:endParaRPr lang="ru-RU" sz="900" dirty="0"/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6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Малая масса тела при рождении, недоношенность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9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Крайне малая масса тела при рождении, крайняя незрелость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9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Лечение новорожденных с тяжелой патологией с применением аппаратных методов поддержки или замещения витальных функций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Лекарственная терапия при остром лейкозе, взрослые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5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Лекарственная терапия при других злокачественных новообразованиях лимфоидной и кроветворной тканей, взрослые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4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Лекарственная терапия при злокачественных новообразованиях других локализаций (кроме лимфоидной и кроветворной тканей) (уровень 1), доброкачественных заболеваниях крови и пузырном заносе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3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Лекарственная терапия при злокачественных новообразованиях других локализаций (кроме лимфоидной и кроветворной тканей) (уровень 2)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7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/>
                        <a:t>Лекарственная терапия злокачественных новообразований с применением моноклональных антител, ингибиторов протеинкиназы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 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7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dirty="0"/>
                        <a:t>Лекарственная терапия при злокачественных новообразованиях (кроме лимфоидной и кроветворной тканей), взрослые (уровень 4)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/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900"/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/>
                        <a:t> 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dirty="0"/>
                        <a:t>Нет</a:t>
                      </a:r>
                    </a:p>
                  </a:txBody>
                  <a:tcPr marL="4753" marR="4753" marT="475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34" y="71418"/>
          <a:ext cx="8143929" cy="6711608"/>
        </p:xfrm>
        <a:graphic>
          <a:graphicData uri="http://schemas.openxmlformats.org/drawingml/2006/table">
            <a:tbl>
              <a:tblPr/>
              <a:tblGrid>
                <a:gridCol w="3887211"/>
                <a:gridCol w="709453"/>
                <a:gridCol w="709453"/>
                <a:gridCol w="709453"/>
                <a:gridCol w="709453"/>
                <a:gridCol w="709453"/>
                <a:gridCol w="709453"/>
              </a:tblGrid>
              <a:tr h="317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Лекарственная терапия при злокачественных новообразованиях (кроме лимфоидной и кроветворной тканей), взрослые (уровень 5)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7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Лекарственная терапия при злокачественных новообразованиях (кроме лимфоидной и кроветворной тканей), взрослые (уровень 6)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7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Лекарственная терапия при злокачественных новообразованиях (кроме лимфоидной и кроветворной тканей), взрослые (уровень 7)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29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Лекарственная терапия при злокачественных новообразованиях (кроме лимфоидной и кроветворной тканей), взрослые (уровень 8)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236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Лекарственная терапия при злокачественных новообразованиях (кроме лимфоидной и кроветворной тканей), взрослые (уровень 9)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859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Лекарственная терапия при злокачественных новообразованиях (кроме лимфоидной и кроветворной тканей), взрослые (уровень 10)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80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77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Лекарственная терапия при доброкачественных заболеваниях крови и пузырном заносе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 gridSpan="3"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  <a:p>
                      <a:pPr algn="ctr" fontAlgn="ctr"/>
                      <a:r>
                        <a:rPr lang="ru-RU" sz="8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48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Лекарственная терапия злокачественных новообразований лимфоидной и кроветворной тканей с применением моноклональных антител, ингибиторов протеинкиназы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80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/>
                    </a:p>
                  </a:txBody>
                  <a:tcPr marL="3788" marR="3788" marT="3788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01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Фебрильная нейтропения, агранулоцитоз вследствие проведения лекарственной терапии злокачественных новообразований (кроме лимфоидной и кроветворной тканей)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800"/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91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Установка, замена порт системы (катетера) для лекарственной терапии злокачественных новообразований (кроме лимфоидной и кроветворной тканей)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 fontAlgn="ctr"/>
                      <a:endParaRPr lang="ru-RU" sz="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3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Замена речевого процессора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Болезни пищевода, гастрит, дуоденит, другие болезни желудка и двенадцатиперстной кишки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Болезни желчного пузыря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Гипертоническая болезнь в стадии обострения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Стенокардия (кроме нестабильной), хроническая ишемическая болезнь сердца (уровень 1)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3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Бронхит необструктивный, симптомы и признаки, относящиеся к органам дыхания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Болезни предстательной железы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Операции на коже, подкожной клетчатке, придатках кожи (уровень 1)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Артрозы, другие поражения суставов, болезни мягких тканей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Открытые раны, поверхностные, другие и неуточненные травмы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Аппендэктомия, взрослые (уровень 1)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Аппендэктомия, взрослые (уровень 2)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Операции по поводу грыж, взрослые (уровень 1)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Операции по поводу грыж, взрослые (уровень 2)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Операции по поводу грыж, взрослые (уровень 3)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Комплексное лечение с применением препаратов иммуноглобулина 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7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/>
                        <a:t>Лечение с применением генно-инженерных биологических препаратов в случае отсутствия эффективности базисной терапии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dirty="0"/>
                        <a:t>Установка, замена, заправка помп для лекарственных препаратов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Нет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dirty="0"/>
                        <a:t> </a:t>
                      </a:r>
                    </a:p>
                  </a:txBody>
                  <a:tcPr marL="3788" marR="3788" marT="37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72560" cy="500066"/>
          </a:xfrm>
        </p:spPr>
        <p:txBody>
          <a:bodyPr>
            <a:normAutofit fontScale="90000"/>
          </a:bodyPr>
          <a:lstStyle/>
          <a:p>
            <a:r>
              <a:rPr lang="ru-RU" sz="1400" b="1" dirty="0" smtClean="0"/>
              <a:t>Перечень групп, к которым не применяются понижающие УК в условиях дневного стационара в 2018 году</a:t>
            </a:r>
            <a:br>
              <a:rPr lang="ru-RU" sz="1400" b="1" dirty="0" smtClean="0"/>
            </a:br>
            <a:endParaRPr lang="ru-RU" sz="1400" b="1" i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1538" y="571480"/>
          <a:ext cx="7215238" cy="5871814"/>
        </p:xfrm>
        <a:graphic>
          <a:graphicData uri="http://schemas.openxmlformats.org/drawingml/2006/table">
            <a:tbl>
              <a:tblPr/>
              <a:tblGrid>
                <a:gridCol w="642942"/>
                <a:gridCol w="6572296"/>
              </a:tblGrid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№ КСГ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Наименование КСГ (дневной стационар)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Экстракорпоральное оплодотворение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остром лейкозе, дети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5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других злокачественных новообразованиях лимфоидной и кроветворной тканей, дети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других локализаций (кроме лимфоидной и кроветворной тканей), дети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6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Вирусный гепатит C хронический на стадии цирроза печени, лекарственная терапия при инфицировании вирусом генотипа 2, 3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25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Вирусный гепатит С хронический, лекарственная терапия при инфицировании вирусом генотипа 1, 4 (уровень 1)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Вирусный гепатит С хронический, лекарственная терапия при инфицировании вирусом генотипа 1, 4 (уровень 2)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Неврологические заболевания, лечение с применением </a:t>
                      </a:r>
                      <a:r>
                        <a:rPr lang="ru-RU" sz="900" dirty="0" err="1">
                          <a:latin typeface="Arial" pitchFamily="34" charset="0"/>
                          <a:cs typeface="Arial" pitchFamily="34" charset="0"/>
                        </a:rPr>
                        <a:t>ботулотоксина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остром лейкозе, взрослые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6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других злокачественных новообразованиях лимфоидной и кроветворной тканей, взрослые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54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1)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55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2)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56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3)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57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4)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5)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6)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7)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61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8)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0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63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Лекарственная терапия злокачественных новообразований лимфоидной и кроветворной тканей с применением </a:t>
                      </a:r>
                      <a:r>
                        <a:rPr lang="ru-RU" sz="900" dirty="0" err="1">
                          <a:latin typeface="Arial" pitchFamily="34" charset="0"/>
                          <a:cs typeface="Arial" pitchFamily="34" charset="0"/>
                        </a:rPr>
                        <a:t>моноклональных</a:t>
                      </a: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 антител, ингибиторов </a:t>
                      </a:r>
                      <a:r>
                        <a:rPr lang="ru-RU" sz="900" dirty="0" err="1">
                          <a:latin typeface="Arial" pitchFamily="34" charset="0"/>
                          <a:cs typeface="Arial" pitchFamily="34" charset="0"/>
                        </a:rPr>
                        <a:t>протеинкиназы</a:t>
                      </a:r>
                      <a:endParaRPr lang="ru-RU" sz="9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69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Замена речевого процессора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0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117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Лечение кистозного фиброза с применением ингаляционной антибактериальной терапии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118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Комплексное лечение с применением препаратов иммуноглобулина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121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Arial" pitchFamily="34" charset="0"/>
                          <a:cs typeface="Arial" pitchFamily="34" charset="0"/>
                        </a:rPr>
                        <a:t>Лечение с применением генно-инженерных биологических препаратов</a:t>
                      </a:r>
                    </a:p>
                  </a:txBody>
                  <a:tcPr marL="45720" marR="45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Коэффициент сложности лечения пациента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pPr algn="just" defTabSz="250825">
              <a:buNone/>
            </a:pPr>
            <a:r>
              <a:rPr lang="ru-RU" dirty="0" smtClean="0"/>
              <a:t>		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14414" y="1285860"/>
            <a:ext cx="7643866" cy="84296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endParaRPr lang="ru-RU" dirty="0" smtClean="0"/>
          </a:p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Наличие у пациентов тяжелой сопутствующей патологии, осложнений заболеваний, сопутствующих заболеваний, влияющих на сложность лечения пациента;</a:t>
            </a:r>
          </a:p>
          <a:p>
            <a:pPr algn="just" defTabSz="250825"/>
            <a:endParaRPr lang="ru-RU" dirty="0" smtClean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414" y="2285992"/>
            <a:ext cx="7643866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Проведение в рамках одной госпитализации в полном объеме нескольких видов противоопухолевого лечения, относящихся к различным КСГ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4414" y="3000372"/>
            <a:ext cx="764386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Проведение сочетанных хирургических вмешательств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3571876"/>
            <a:ext cx="764386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Проведение однотипных операций на парных органах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14414" y="4143380"/>
            <a:ext cx="764386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Случаи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сверхдлительного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пребывания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14414" y="4786322"/>
            <a:ext cx="7643866" cy="10001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Лечение пациента старше 60 лет при наличии у него функциональной зависимости (индекс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Бартела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– 60 баллов и менее)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14414" y="5929330"/>
            <a:ext cx="7643866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250825"/>
            <a:r>
              <a:rPr lang="ru-RU" sz="1600" dirty="0" smtClean="0">
                <a:latin typeface="Arial" pitchFamily="34" charset="0"/>
                <a:cs typeface="Arial" pitchFamily="34" charset="0"/>
              </a:rPr>
              <a:t>Случаи проведения отдельных этапов экстракорпорального оплодотворения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58" y="857232"/>
            <a:ext cx="7786742" cy="285752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ЭКСТРАКОРПОРАЛЬНОЕ ОПЛОДОТВОРЕНИЕ (ЭКО)</a:t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 </a:t>
            </a:r>
            <a:r>
              <a:rPr lang="ru-RU" sz="18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Хранение </a:t>
            </a:r>
            <a:r>
              <a:rPr lang="ru-RU" sz="1800" dirty="0" err="1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криоконсервированных</a:t>
            </a:r>
            <a:r>
              <a:rPr lang="ru-RU" sz="1800" dirty="0" smtClean="0"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эмбрионов за счет 	средств ОМС не осуществляется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latin typeface="Arial" pitchFamily="34" charset="0"/>
                <a:cs typeface="Arial" pitchFamily="34" charset="0"/>
              </a:rPr>
            </a:br>
            <a:endParaRPr lang="ru-RU" sz="60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357290" y="1428736"/>
          <a:ext cx="7500990" cy="4546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8884"/>
                <a:gridCol w="2182106"/>
              </a:tblGrid>
              <a:tr h="429881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Наименование этапов проведения ЭКО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Значение КСЛП</a:t>
                      </a:r>
                      <a:endParaRPr lang="ru-RU" dirty="0"/>
                    </a:p>
                  </a:txBody>
                  <a:tcPr/>
                </a:tc>
              </a:tr>
              <a:tr h="42988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Проведение первого этапа экстракорпорального оплодотворения (стимуляция </a:t>
                      </a:r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суперовуляции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0,6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258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Проведение </a:t>
                      </a:r>
                      <a:r>
                        <a:rPr lang="en-US" sz="1600" dirty="0" smtClean="0">
                          <a:latin typeface="Arial" pitchFamily="34" charset="0"/>
                          <a:cs typeface="Arial" pitchFamily="34" charset="0"/>
                        </a:rPr>
                        <a:t>I-III 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этапов экстракорпорального оплодотворения (стимуляция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ru-RU" sz="1600" baseline="0" dirty="0" err="1" smtClean="0">
                          <a:latin typeface="Arial" pitchFamily="34" charset="0"/>
                          <a:cs typeface="Arial" pitchFamily="34" charset="0"/>
                        </a:rPr>
                        <a:t>суперовуляции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, получение яйцеклетки, экстракорпоральное оплодотворение и культивирование эмбрионов) с последующей </a:t>
                      </a:r>
                      <a:r>
                        <a:rPr lang="ru-RU" sz="1600" baseline="0" dirty="0" err="1" smtClean="0">
                          <a:latin typeface="Arial" pitchFamily="34" charset="0"/>
                          <a:cs typeface="Arial" pitchFamily="34" charset="0"/>
                        </a:rPr>
                        <a:t>криоконсервацией</a:t>
                      </a:r>
                      <a:r>
                        <a:rPr lang="ru-RU" sz="1600" baseline="0" dirty="0" smtClean="0">
                          <a:latin typeface="Arial" pitchFamily="34" charset="0"/>
                          <a:cs typeface="Arial" pitchFamily="34" charset="0"/>
                        </a:rPr>
                        <a:t> эмбрионов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141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Полный цикл экстракорпорального оплодотворения без применения </a:t>
                      </a:r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криоконсервации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эмбрионов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29881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Полный цикл экстракорпорального оплодотворения с </a:t>
                      </a:r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криоконсервацией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эмбрионов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1,1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14116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Размораживание </a:t>
                      </a:r>
                      <a:r>
                        <a:rPr lang="ru-RU" sz="1600" dirty="0" err="1" smtClean="0">
                          <a:latin typeface="Arial" pitchFamily="34" charset="0"/>
                          <a:cs typeface="Arial" pitchFamily="34" charset="0"/>
                        </a:rPr>
                        <a:t>криоконсервированных</a:t>
                      </a:r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 эмбрионов с последующим переносом эмбрионов в полость матки (неполный цикл)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0,19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000108"/>
            <a:ext cx="7933588" cy="522922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Установление КСЛП к иным сочетаниям этапов, не предусмотренным Рекомендациями, с последующей их оплатой не допускается. Тарифы на проведение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II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этапов, а также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II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III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этапов без последующей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криоконсервации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эмбрионов не предусмотрены Рекомендациями, так как проведение этапов в указанных сочетаниях в подавляющем большинстве случаев свидетельствует о некачественном проведении программы ЭКО. В связи с этим, если выполнены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II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этапы или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I, II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III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этапы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без последующей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криоконсервации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эмбрионов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оплата случая осуществляется по тарифу с применением КСЛП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0,6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Раздел 9 «</a:t>
            </a:r>
            <a:r>
              <a:rPr lang="ru-RU" sz="2700" b="1" dirty="0" smtClean="0"/>
              <a:t>Оплата прерванных случаев оказания медицинской помощи в условиях круглосуточного и дневного стационаров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47800"/>
            <a:ext cx="8322128" cy="522156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600" b="1" dirty="0" smtClean="0">
                <a:latin typeface="Arial" pitchFamily="34" charset="0"/>
                <a:cs typeface="Arial" pitchFamily="34" charset="0"/>
              </a:rPr>
              <a:t>1. Порядок оплаты прерванных случаев лечения длительностью менее 3 дней.</a:t>
            </a:r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600" dirty="0" smtClean="0">
                <a:latin typeface="Arial" pitchFamily="34" charset="0"/>
                <a:cs typeface="Arial" pitchFamily="34" charset="0"/>
              </a:rPr>
              <a:t>В случае если длительность лечения составила 3 дня и менее и пациенту была выполнена хирургическая операция, являющаяся основным классификационным критерием отнесения данного случая лечения к конкретной КСГ, случай оплачивается в размере 80 % стоимости. Если хирургическое лечение, либо другое вмешательство, определяющее отнесение случая к КСГ, не проводилось, случай оплачивается в размере 20% от стоимости КСГ (основным классификационным критерием отнесения к КСГ в данных случаях является диагноз МКБ 10). </a:t>
            </a:r>
          </a:p>
          <a:p>
            <a:pPr algn="just"/>
            <a:r>
              <a:rPr lang="ru-RU" sz="2600" b="1" dirty="0" smtClean="0">
                <a:latin typeface="Arial" pitchFamily="34" charset="0"/>
                <a:cs typeface="Arial" pitchFamily="34" charset="0"/>
              </a:rPr>
              <a:t>2. Порядок оплаты прерванных случаев лечения длительностью более 3 дней.</a:t>
            </a:r>
            <a:endParaRPr lang="ru-RU" sz="26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600" dirty="0" smtClean="0">
                <a:latin typeface="Arial" pitchFamily="34" charset="0"/>
                <a:cs typeface="Arial" pitchFamily="34" charset="0"/>
              </a:rPr>
              <a:t>В случае если длительность госпитализации при прерванном случае лечения (при переводе пациента в другую медицинскую организацию, преждевременной выписке пациента из медицинской организации при его письменном отказе от дальнейшего лечения, летальном исходе) составила более 3-х дней и пациенту была выполнена хирургическая операция, являющаяся основным классификационным критерием отнесения данного случая лечения к конкретной КСГ, случай оплачивается в размере </a:t>
            </a:r>
            <a:br>
              <a:rPr lang="ru-RU" sz="2600" dirty="0" smtClean="0">
                <a:latin typeface="Arial" pitchFamily="34" charset="0"/>
                <a:cs typeface="Arial" pitchFamily="34" charset="0"/>
              </a:rPr>
            </a:br>
            <a:r>
              <a:rPr lang="ru-RU" sz="2600" dirty="0" smtClean="0">
                <a:latin typeface="Arial" pitchFamily="34" charset="0"/>
                <a:cs typeface="Arial" pitchFamily="34" charset="0"/>
              </a:rPr>
              <a:t>80 % от стоимости КСГ. Если хирургическое лечение,  либо другое вмешательство, определяющее отнесение случая к КСГ, не проводилось, случай оплачивается в размере 50% от стоимости КСГ (основным классификационным критерием отнесения к КСГ в данных случаях является диагноз МКБ 10). </a:t>
            </a:r>
          </a:p>
          <a:p>
            <a:pPr algn="just"/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85860"/>
            <a:ext cx="7498080" cy="531973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Arial" pitchFamily="34" charset="0"/>
                <a:cs typeface="Arial" pitchFamily="34" charset="0"/>
              </a:rPr>
              <a:t>В перечень КСГ круглосуточного стационара, по которым оплата осуществляется в полном объеме независимо от длительности лечения добавили: КСГ 146-155 по лекарственной терапии при злокачественных новообразованиях (уровни 1 -10) и КСГ 159 «Установка, замена порт системы (катетера) для лекарственной терапии злокачественных новообразований (кроме лимфоидной и кроветворной тканей)»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Перечень КСГ дневного стационара, по которым оплата осуществляется в полном объеме независимо от длительности лечения.</a:t>
            </a:r>
            <a:br>
              <a:rPr lang="ru-RU" sz="2800" dirty="0" smtClean="0"/>
            </a:b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435100" y="1620124"/>
          <a:ext cx="7208866" cy="4380644"/>
        </p:xfrm>
        <a:graphic>
          <a:graphicData uri="http://schemas.openxmlformats.org/drawingml/2006/table">
            <a:tbl>
              <a:tblPr/>
              <a:tblGrid>
                <a:gridCol w="837225"/>
                <a:gridCol w="6371641"/>
              </a:tblGrid>
              <a:tr h="490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 КСГ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КСГ (</a:t>
                      </a: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дневной </a:t>
                      </a:r>
                      <a:r>
                        <a:rPr lang="en-US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стационар</a:t>
                      </a:r>
                      <a:r>
                        <a:rPr lang="en-US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54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1)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55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2)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56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3)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57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4)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58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5)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59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6)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60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7)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862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61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8)</a:t>
                      </a:r>
                    </a:p>
                  </a:txBody>
                  <a:tcPr marL="49797" marR="497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404664"/>
            <a:ext cx="8106104" cy="5843736"/>
          </a:xfrm>
        </p:spPr>
        <p:txBody>
          <a:bodyPr>
            <a:normAutofit fontScale="92500" lnSpcReduction="20000"/>
          </a:bodyPr>
          <a:lstStyle/>
          <a:p>
            <a:pPr algn="just"/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just"/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 smtClean="0">
                <a:latin typeface="Arial" pitchFamily="34" charset="0"/>
                <a:cs typeface="Arial" pitchFamily="34" charset="0"/>
              </a:rPr>
              <a:t> Тарифное соглашение на оплату медицинской помощи, оказываемой в объеме Территориальной программы обязательного медицинского страхования 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2018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год было принято 22.12.2017г. Подписано 2 дополнительных соглашения. Федеральным фондом ОМС Тарифное соглашение на 2018 год рассмотрено без замечаний и дано заключение о соответствии требованиям, установленным федеральными нормативными правовыми актами по вопросам тарифной политики.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Высокотехнологическая медицинская помощь, изменения и дополнения: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643040"/>
          <a:ext cx="8072494" cy="4594271"/>
        </p:xfrm>
        <a:graphic>
          <a:graphicData uri="http://schemas.openxmlformats.org/drawingml/2006/table">
            <a:tbl>
              <a:tblPr/>
              <a:tblGrid>
                <a:gridCol w="4214842"/>
                <a:gridCol w="1071570"/>
                <a:gridCol w="1285884"/>
                <a:gridCol w="1500198"/>
              </a:tblGrid>
              <a:tr h="1271418"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 профиля ВМП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</a:p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группы</a:t>
                      </a:r>
                    </a:p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ВМП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Норматив финансовых затрат, рублей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Доля норматива, индексируемая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на коэффициент дифференциации, процент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Комбустиология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482 629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4968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Комбустиология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11</a:t>
                      </a: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1 448 831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Нейрохирургия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16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268 523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Нейрохирургия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17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365 395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Сердечно-сосудистая</a:t>
                      </a: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хирургия (2 </a:t>
                      </a: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стента</a:t>
                      </a: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32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220 696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Сердечно-сосудистая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хирургия (3 </a:t>
                      </a:r>
                      <a:r>
                        <a:rPr lang="ru-RU" sz="11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стента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33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280 886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marL="0" marR="0" indent="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Сердечно-сосудистая</a:t>
                      </a: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хирургия (2 </a:t>
                      </a: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стента</a:t>
                      </a: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</a:t>
                      </a: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196 970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marL="0" marR="0" indent="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Сердечно-сосудистая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хирургия (3 </a:t>
                      </a:r>
                      <a:r>
                        <a:rPr lang="ru-RU" sz="11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стента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1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36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250 689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Сердечно-сосудистая</a:t>
                      </a:r>
                      <a:r>
                        <a:rPr lang="ru-RU" sz="11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хирургия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319 910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9765">
                <a:tc>
                  <a:txBody>
                    <a:bodyPr/>
                    <a:lstStyle/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Травматология и ортопедия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44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192 560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15</a:t>
                      </a:r>
                      <a:endParaRPr lang="ru-RU" sz="11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2450" marR="2450" marT="4031" marB="40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400" dirty="0" smtClean="0">
                <a:latin typeface="Arial" pitchFamily="34" charset="0"/>
                <a:cs typeface="Arial" pitchFamily="34" charset="0"/>
              </a:rPr>
              <a:t>Дополнения в раздел 15 «Порядок оплаты централизованной верификационной лаборатории на базе ГБУ РС(Я) «Якутский республиканский центр по профилактике и борьбе со СПИД»,  Школ больных сахарным диабетом, исследований на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остеопороз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(денситометрия) на базе ФГАОУ ВПО Северо-восточный федеральный университет им.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М.К.Аммосова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и медицинские услуг КТ  ООО «Центр томографии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Магнесия-Якутск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».</a:t>
            </a:r>
            <a:br>
              <a:rPr lang="ru-RU" sz="1400" dirty="0" smtClean="0">
                <a:latin typeface="Arial" pitchFamily="34" charset="0"/>
                <a:cs typeface="Arial" pitchFamily="34" charset="0"/>
              </a:rPr>
            </a:b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		Оплата медицинских услуг ООО «Центр томографии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Магнесия-Якутск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» осуществляется в соответствии с установленными тарифами медицинских услуг на основании взаиморасчетов.</a:t>
            </a:r>
          </a:p>
          <a:p>
            <a:pPr algn="just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		Взаиморасчеты между МО, оказывающими амбулаторную медицинскую помощь и стационарную медицинскую помощь, выдавшими направления на исследования и ООО «Центр томографии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Магнесия-Якутск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»  производятся за проведение медицинских услуг и осуществляются СМО, при предоставлении  ООО «Центр томографии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Магнесия-Якутск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» актов сверок в произвольной форме, заверенной печатями с двух сторон, из: </a:t>
            </a:r>
          </a:p>
          <a:p>
            <a:pPr algn="just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	- средств рассчитанных по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подушевым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нормативам финансирования амбулаторной медицинской помощи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фондодержателей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при условии, что направление на исследование выдано МО -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Фондодержателем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algn="just"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	- сумм по реестрам счетов медицинских организаций, выдавших направление на исследование и не являющихся </a:t>
            </a:r>
            <a:r>
              <a:rPr lang="ru-RU" sz="1800" dirty="0" err="1" smtClean="0">
                <a:latin typeface="Arial" pitchFamily="34" charset="0"/>
                <a:cs typeface="Arial" pitchFamily="34" charset="0"/>
              </a:rPr>
              <a:t>фондодержателями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(в т ч. стационары).</a:t>
            </a:r>
          </a:p>
          <a:p>
            <a:pPr algn="just"/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296144"/>
          </a:xfrm>
        </p:spPr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МАГНИТНО-РЕЗОНАНСНАЯ ТОМОГРАФИЯ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ИССЛЕДОВАНИЕ ГОЛОВЫ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37277724"/>
              </p:ext>
            </p:extLst>
          </p:nvPr>
        </p:nvGraphicFramePr>
        <p:xfrm>
          <a:off x="611560" y="1484784"/>
          <a:ext cx="7848872" cy="491178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74815"/>
                <a:gridCol w="1474057"/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ИССЛЕДОВАНИЯ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одного исследования в руб.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568D"/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 с контрастированием (10 мл, вес до 62кг)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8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 с контрастированием (15 мл, вес от 63 до 89кг)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 с контрастированием (20 мл, вес от 90кг)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Орбиты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41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Орбиты с контрастированием (10 мл, вес до 62кг)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6 270,00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Орбиты с контрастированием (15 мл, вес от 63 до 89кг)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Орбиты с контрастированием (20 мл, вес от 90кг)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8 070,00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мозг+орбиты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5 850,00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мозг+орбиты с контрастированием (10 мл, вес до 62кг)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9 150,00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85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</a:t>
                      </a:r>
                      <a:r>
                        <a:rPr lang="ru-RU" sz="16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мозг+орбиты</a:t>
                      </a:r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 контрастированием (15 мл, вес от 63 до 89кг)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10 050,00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мозг+орбиты с контрастированием (20 мл, вес от 90кг)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10 950,00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 с ангиграфией артерий, вен, венозных синусов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5 760,00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 при эпилепсии 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5 760,00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Гипофиз с контрастированием (5мл вес любой)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6 540,00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50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Головной мозг+гипофиз с контрастированием (5 мл вес любой)</a:t>
                      </a:r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7 260,00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614473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88" y="476672"/>
            <a:ext cx="9123312" cy="1512168"/>
          </a:xfrm>
        </p:spPr>
        <p:txBody>
          <a:bodyPr>
            <a:normAutofit fontScale="90000"/>
          </a:bodyPr>
          <a:lstStyle/>
          <a:p>
            <a:pPr>
              <a:lnSpc>
                <a:spcPts val="4000"/>
              </a:lnSpc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МАГНИТНО-РЕЗОНАНСНАЯ ТОМОГРАФИЯ</a:t>
            </a:r>
            <a:r>
              <a:rPr lang="ru-RU" sz="6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МРТ БРЮШНОЙ ПОЛОСТИ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ЗАБРЮШИННОГО ПРОСТРАНСТВА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133202656"/>
              </p:ext>
            </p:extLst>
          </p:nvPr>
        </p:nvGraphicFramePr>
        <p:xfrm>
          <a:off x="683568" y="2492896"/>
          <a:ext cx="7776864" cy="36740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16332"/>
                <a:gridCol w="1460532"/>
              </a:tblGrid>
              <a:tr h="7216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НАИМЕНОВАНИЕ ИССЛЕДОВАНИЯ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Стоимость</a:t>
                      </a:r>
                      <a:r>
                        <a:rPr lang="ru-RU" sz="1200" b="0" i="0" u="none" strike="noStrike" baseline="0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одного исследования в руб.</a:t>
                      </a:r>
                      <a:endParaRPr lang="ru-RU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568D"/>
                    </a:solidFill>
                  </a:tcPr>
                </a:tc>
              </a:tr>
              <a:tr h="7216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Брюшная полость и забрюшинное пространство, без </a:t>
                      </a:r>
                      <a:r>
                        <a:rPr lang="ru-RU" sz="16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констрастирования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5 310,00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435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Брюшная полость и забрюшинное пространство, с </a:t>
                      </a:r>
                      <a:r>
                        <a:rPr lang="ru-RU" sz="16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констрастированием</a:t>
                      </a:r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(20 мл)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9 510,00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435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Брюшная полость и забрюшинное пространство с </a:t>
                      </a:r>
                      <a:r>
                        <a:rPr lang="ru-RU" sz="16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холангиографией</a:t>
                      </a:r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без </a:t>
                      </a:r>
                      <a:r>
                        <a:rPr lang="ru-RU" sz="16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констрастирования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6 210,00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435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Брюшная полость и забрюшинное пространство с </a:t>
                      </a:r>
                      <a:r>
                        <a:rPr lang="ru-RU" sz="16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холангиографией</a:t>
                      </a:r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с </a:t>
                      </a:r>
                      <a:r>
                        <a:rPr lang="ru-RU" sz="1600" u="none" strike="noStrike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констрастированием</a:t>
                      </a:r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(20 мл)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10 410,00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268470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7"/>
            <a:ext cx="8280920" cy="504055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Сравнение средней стоимости законченного случая лечения (базовой ставки) по стационарной и </a:t>
            </a:r>
            <a:r>
              <a:rPr lang="ru-RU" sz="2000" dirty="0" err="1" smtClean="0"/>
              <a:t>стационарозамещающей</a:t>
            </a:r>
            <a:r>
              <a:rPr lang="ru-RU" sz="2000" dirty="0" smtClean="0"/>
              <a:t> медицинской помощи за 2017-2018гг. </a:t>
            </a:r>
            <a:endParaRPr lang="ru-RU" sz="20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1560" y="1052736"/>
          <a:ext cx="799288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640960" cy="792087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Сравнение среднего тарифа клинико-статистических (клинико-профильных) групп по стационарной и </a:t>
            </a:r>
            <a:r>
              <a:rPr lang="ru-RU" sz="2000" dirty="0" err="1" smtClean="0"/>
              <a:t>стационарозамещающей</a:t>
            </a:r>
            <a:r>
              <a:rPr lang="ru-RU" sz="2000" dirty="0" smtClean="0"/>
              <a:t> медицинской помощи за 2017-2018гг. </a:t>
            </a:r>
            <a:endParaRPr lang="ru-RU" sz="20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1560" y="1052736"/>
          <a:ext cx="835292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428628"/>
          </a:xfrm>
        </p:spPr>
        <p:txBody>
          <a:bodyPr>
            <a:normAutofit/>
          </a:bodyPr>
          <a:lstStyle/>
          <a:p>
            <a:r>
              <a:rPr lang="ru-RU" sz="1400" b="1" i="1" dirty="0" smtClean="0"/>
              <a:t>Сравнение тарифов по диспансеризации определенных групп взрослого населения </a:t>
            </a:r>
            <a:endParaRPr lang="ru-RU" sz="1400" b="1" i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0" y="642922"/>
          <a:ext cx="7643868" cy="5643600"/>
        </p:xfrm>
        <a:graphic>
          <a:graphicData uri="http://schemas.openxmlformats.org/drawingml/2006/table">
            <a:tbl>
              <a:tblPr/>
              <a:tblGrid>
                <a:gridCol w="1910967"/>
                <a:gridCol w="1910967"/>
                <a:gridCol w="1910967"/>
                <a:gridCol w="1910967"/>
              </a:tblGrid>
              <a:tr h="228514"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(мужчины 1 этап)</a:t>
                      </a: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8297" marR="8297" marT="8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2018 год</a:t>
                      </a:r>
                    </a:p>
                  </a:txBody>
                  <a:tcPr marL="8297" marR="8297" marT="82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0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возрастные группы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тариф за законченный случай в руб.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Возрастные группы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Тариф за законченный случай в руб.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21,24,27,30,33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1 954,54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21,24,27,30,33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1 157,79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14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78,84,90,96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2 246,00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36, 39, 42, 48, 87, 90, 93, 96, 99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1 301,54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36,42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2 343,82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75, 78, 81, 84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1 441,41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48,54,60,66,72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2 569,04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45, 54, 57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2 026,13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39,45,81,87,93,99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3 367,98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60, 63, 66, 69, 72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2 162,11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8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51,57,63,69,75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3 687,95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2 752,66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86"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(женщины 1 этап)</a:t>
                      </a: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297" marR="8297" marT="829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2018 год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70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возрастные группы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тариф за законченный случай в руб.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Возрастные группы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Тариф за законченный случай в руб.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21,24,27,30,33,36,78,84,90,96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2 178,74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21, 24, 27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1 157,79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87, 90, 93, 96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1 301,54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42,72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2 978,70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75, 78, 81, 84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1 441,41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48,54,60,66,81,87,93,99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3 385,91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1 590,99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30, 33, 36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1 952,31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39, 45, 69, 75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4 287,78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2 162,11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39, 42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2 663,30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51,57,63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4 610,20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45, 48, 63, 66, 69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2 840,08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5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51, 54, 57, 60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3 597,70</a:t>
                      </a:r>
                    </a:p>
                  </a:txBody>
                  <a:tcPr marL="8297" marR="8297" marT="829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406640" cy="70733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БАЗОВЫЕ ТАРИФЫ АПП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92570467"/>
              </p:ext>
            </p:extLst>
          </p:nvPr>
        </p:nvGraphicFramePr>
        <p:xfrm>
          <a:off x="467544" y="836712"/>
          <a:ext cx="8424937" cy="58088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8192"/>
                <a:gridCol w="761903"/>
                <a:gridCol w="867653"/>
                <a:gridCol w="874707"/>
                <a:gridCol w="874707"/>
                <a:gridCol w="780653"/>
                <a:gridCol w="827681"/>
                <a:gridCol w="855896"/>
                <a:gridCol w="853545"/>
              </a:tblGrid>
              <a:tr h="12716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Специальности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2018г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2017г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4256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4256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%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rgbClr val="4256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5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посещения с проф. и иной целью*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 обращения по поводу заболевания*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посещения с проф. и иной целью*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 обращения по поводу заболевания*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посещения с проф. и иной целью*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 обращения по поводу заболевания*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посещения с проф. и иной целью* 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стоимость одного   обращения по поводу заболевания*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rgbClr val="42568D"/>
                    </a:solidFill>
                  </a:tcPr>
                </a:tc>
              </a:tr>
              <a:tr h="11314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Кардиология и ревматология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954,69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2 856,15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915,33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2 738,40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39,36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117,75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Педиатрия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1 264,44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3 432,83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1 212,31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3 291,30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52,13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141,53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Терапия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838,45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2 224,51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803,88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2 132,80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34,57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91,71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Эндокринология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1 724,92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4 174,29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1 653,81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4 002,20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71,11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172,09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Аллергология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1 588,49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3 982,07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1 523,00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3 817,90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65,49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164,17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Неврология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994,69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2 801,19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953,68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2 685,70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41,01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115,49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Инфекционные болезни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1 258,75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2 883,58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1 206,86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2 764,70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51,89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118,88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Хирургия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893,23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2 581,53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856,40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2 475,10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36,83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106,43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Урология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722,79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1 812,53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692,99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1 737,80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29,80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74,73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Акушерство-гинекология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1 170,43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4 256,69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1 122,18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4 081,20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48,25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175,49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Отоларингология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696,13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2 746,22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667,43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2 633,00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28,70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113,22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Офтальмология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596,73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2 169,54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572,13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2 080,10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24,60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89,44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Дерматология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720,23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2 911,01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690,54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2 791,00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29,69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120,01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Онкология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994,69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2 801,19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953,68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2 685,70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41,01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115,49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Гериатрия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838,45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2 224,51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838,45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2 224,51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478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Телемедицина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1 029,90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2 973,81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1 029,90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2 973,81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Семейный врач ( ВОП)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1 051,44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3 049,21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1 008,09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2 923,50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125,71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271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мед. персонал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419,23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1 112,26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401,95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1 066,40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17,28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45,86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Посещение по медицинской помощи в неотложной форме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1 535,80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1 203,07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332,73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9154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Посещение по медицинской помощи в неотложной форме средним медицинским персоналом ведущим самостоятельный прием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767,90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601,54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166,36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0780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Диспансерное наблюдение</a:t>
                      </a:r>
                      <a:endParaRPr lang="ru-RU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1 257,65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1 205,80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51,85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689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обращение по поводу заболевания в приемное отделение, без госпитализации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2 179,24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2 089,40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89,84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обращение по поводу заболевания в приемное отделение при подозрении на ОНМК, без госпитализации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9 189,25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8 810,40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378,85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19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Медицинская реабилитация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1 251,08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1 199,50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51,58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937007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400" b="1" i="1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4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42852"/>
            <a:ext cx="790101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Изменения в способах оплаты медицинской помощи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114932" cy="1543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214422"/>
            <a:ext cx="67866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По следующим медицинским организациям: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71600" y="1556792"/>
            <a:ext cx="7416824" cy="380103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Аллаиховская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2.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Анабарская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3.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Абыйская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4.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Булунская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5.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Верхнеколымская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6.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Верхоянская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7.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Жиганская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8.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Момская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9.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Нижнеколымская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10.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Оленекская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11.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Оймяконская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 (с 21 февраля 2018 года)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12.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Среднеколымская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13.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Томпонская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 (с 21 февраля 2018 года)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14.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Усть-Янская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15. ГБУ РС(Я) «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Эвено-Бытантайская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ЦРБ»,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5286388"/>
            <a:ext cx="828680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объем ежемесячного финансирования медицинской помощи оказанной в амбулаторных, стационарных условиях и условиях дневного стационара, определяется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подушевому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нормативу финансирования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исходя из количества прикрепившихся к данным медицинским организациям лиц, включая оплату медицинской помощи по всем видам и условиям, с учетом оценки показателей результативности деятельности (за исключением коек сестринского ухода).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Размер и структура тарифов на оплату медицинской помощи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401080" cy="5160066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«Заработная плата»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(подстатья 211),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Прочие выплаты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(подстатья 212) за исключением расходов на предоставление полной и частичной компенсации арендной платы по найму жилого помещения и выделения служебного жилья для медицинских работников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«Начисления на выплаты по оплате труда» (подстатья 213)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для государственных бюджетных и автономных учреждений здравоохранения, подведомственных Министерству здравоохранения РС(Я) начисляется в соответствии с Положением об оплате труда работников государственных учреждений здравоохранения РС(Я), в том числе премирование руководителей медицинских организаций. Начисление выплат не установленных Положением об оплате труда работников государственных учреждений здравоохранения РС(Я) является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нецелевым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использованием средств. Для организаций федеральной и частной формы собственности в соответствии с локальными актами, регламентирующими вопросы оплаты труда. Оплата труда медицинских работников, оказывающих медицинскую помощь по видам и профилям, не входящим в территориальную программу ОМС, а также по видам деятельности, финансовое обеспечение которых производится за счет иных источников, является нецелевым использованием средств</a:t>
            </a:r>
          </a:p>
          <a:p>
            <a:pPr algn="just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«Прочие работы, услуги» (подстатья 226)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– в том числе оплата мероприятий по сопровождению информационных систем и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защиты информации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за исключением расходов на проектно-сметную документацию для проведения капитального ремонта.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«Увеличение стоимости основных средств» (подстатья 310)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– в части приобретения основных средств (оборудования, производственного и хозяйственного инвентаря) стоимостью до 100 тысяч рублей за единицу (приобретение оборудования, производственного и хозяйственного инвентаря стоимостью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свыше 100 тысяч рублей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является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нецелевым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использованием средств).</a:t>
            </a:r>
          </a:p>
          <a:p>
            <a:pPr algn="just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«Увеличение стоимости материальных активов» (статья 340)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– в целях рационального и эффективного использования средств ОМС, направленных на лекарственное обеспечение, руководители МО обязаны при закупе лекарственных препаратов руководствоваться следующим: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fontScale="92500" lnSpcReduction="10000"/>
          </a:bodyPr>
          <a:lstStyle/>
          <a:p>
            <a:pPr algn="just"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Закуп лекарственных препаратов МО должен быть обоснованным как по наименованиям, так и по количеству, осуществляться с учетом имеющихся остатков, в пределах Перечня жизненно необходимых и важнейших лекарственных препаратов (ЖНВЛП), утвержденного Постановлением Правительства РФ на текущий год и Формулярного перечня РС(Я), с учетом утвержденных стандартов, клинических рекомендаций, клинических протоколов лечения больных;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Закуп лекарственных препаратов, не входящих в стандарты лечения,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клинические рекомендации, протоколы, Перечень ЖНВЛП, Формулярный перечень, а также закуп лекарственных препаратов с недоказанной эффективностью (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кокарбоксилаза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АТФ,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рибоксин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), поливитаминов, биологически активных добавок (БАД),является не целевым использованием средств обязательного медицинского страхования. </a:t>
            </a:r>
          </a:p>
          <a:p>
            <a:pPr algn="just">
              <a:buFontTx/>
              <a:buChar char="-"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FontTx/>
              <a:buChar char="-"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329642" cy="592935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- закуп лекарственных препаратов, с использованием средств по целевому назначению, но не обоснованный по наименованиям и количеству, является не эффективным использованием средств обязательного медицинского страхования.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Персональная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ответственность за целевое и эффективное использование средств обязательного медицинского страхования, направляемых на лекарственное обеспечение возлагается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на руководителей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медицинских организаций.</a:t>
            </a:r>
          </a:p>
          <a:p>
            <a:pPr algn="just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		Использование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средств ОМС по статьям расходов, включенных в тарифы на оплату медицинской помощи, осуществляется МО на цели, связанные с деятельностью МО по реализации ТП ОМС. Использование средств ОМС на обеспечение деятельности структурных подразделений,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не участвующих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в реализации территориальной программы ОМС, а также расходы не связанные с деятельностью по реализации территориальной программы, в том числе расходы по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содержанию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имущества, сдаваемого в аренду и (или) используемого в коммерческой деятельности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не допускаются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792089"/>
          </a:xfrm>
        </p:spPr>
        <p:txBody>
          <a:bodyPr>
            <a:noAutofit/>
          </a:bodyPr>
          <a:lstStyle/>
          <a:p>
            <a:r>
              <a:rPr lang="ru-RU" sz="1400" dirty="0" smtClean="0"/>
              <a:t>Средний размер финансового обеспечения  амбулаторной и скорой медицинской помощи, оказываемой медицинскими организациями в расчете на одно застрахованное лицо</a:t>
            </a:r>
            <a:endParaRPr lang="ru-RU" sz="14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67544" y="1052736"/>
          <a:ext cx="8208912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2241</TotalTime>
  <Words>4059</Words>
  <Application>Microsoft Office PowerPoint</Application>
  <PresentationFormat>Экран (4:3)</PresentationFormat>
  <Paragraphs>1033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Солнцестояние</vt:lpstr>
      <vt:lpstr>Тарифное соглашение на оплату медицинской помощи, оказываемой в объеме ТПОМС Республики Саха (Якутия) на 2018 год</vt:lpstr>
      <vt:lpstr>Новые нормативно-правовые акты:</vt:lpstr>
      <vt:lpstr>Слайд 3</vt:lpstr>
      <vt:lpstr>Изменения в способах оплаты медицинской помощи</vt:lpstr>
      <vt:lpstr>Размер и структура тарифов на оплату медицинской помощи</vt:lpstr>
      <vt:lpstr>Слайд 6</vt:lpstr>
      <vt:lpstr>Слайд 7</vt:lpstr>
      <vt:lpstr>Слайд 8</vt:lpstr>
      <vt:lpstr>Средний размер финансового обеспечения  амбулаторной и скорой медицинской помощи, оказываемой медицинскими организациями в расчете на одно застрахованное лицо</vt:lpstr>
      <vt:lpstr>Средний размер финансового обеспечения  стационарной и стационарозамещающей медицинской помощи, оказываемой медицинскими организациями в расчете на одно застрахованное лицо</vt:lpstr>
      <vt:lpstr>Выделены отдельно следующие тарифы:</vt:lpstr>
      <vt:lpstr>Базовая стоимость законченных  случаев по «Белой розе»</vt:lpstr>
      <vt:lpstr>Слайд 13</vt:lpstr>
      <vt:lpstr>Изменения в разделе 3 «Порядок учета объема медицинской помощи, оказываемой в амбулаторных условиях»  Порядка оплаты медицинской помощи</vt:lpstr>
      <vt:lpstr>Раздел 7 «Оплата медицинской помощи, оказанной в круглосуточном и дневном стационаре, включая стационар на дому»</vt:lpstr>
      <vt:lpstr>Раздел 8 «Основные параметры оплаты медицинской помощи по КСГ или КПГ, определяющие стоимость законченного случая лечения»</vt:lpstr>
      <vt:lpstr>Слайд 17</vt:lpstr>
      <vt:lpstr>  Размер средней стоимости законченного случая лечения, включенного в КСГ или КПГ (базовой ставки) на 2018 год.</vt:lpstr>
      <vt:lpstr>Слайд 19</vt:lpstr>
      <vt:lpstr>Слайд 20</vt:lpstr>
      <vt:lpstr>Сравнение КСГ 2017-2018 гг., к которым не применяются КУС, понижающие или повышающие УК</vt:lpstr>
      <vt:lpstr>Слайд 22</vt:lpstr>
      <vt:lpstr>Перечень групп, к которым не применяются понижающие УК в условиях дневного стационара в 2018 году </vt:lpstr>
      <vt:lpstr>Коэффициент сложности лечения пациента</vt:lpstr>
      <vt:lpstr>ЭКСТРАКОРПОРАЛЬНОЕ ОПЛОДОТВОРЕНИЕ (ЭКО) ! Хранение криоконсервированных эмбрионов за счет  средств ОМС не осуществляется  </vt:lpstr>
      <vt:lpstr>Слайд 26</vt:lpstr>
      <vt:lpstr>Раздел 9 «Оплата прерванных случаев оказания медицинской помощи в условиях круглосуточного и дневного стационаров»</vt:lpstr>
      <vt:lpstr>Слайд 28</vt:lpstr>
      <vt:lpstr>Перечень КСГ дневного стационара, по которым оплата осуществляется в полном объеме независимо от длительности лечения. </vt:lpstr>
      <vt:lpstr>Высокотехнологическая медицинская помощь, изменения и дополнения:</vt:lpstr>
      <vt:lpstr>Дополнения в раздел 15 «Порядок оплаты централизованной верификационной лаборатории на базе ГБУ РС(Я) «Якутский республиканский центр по профилактике и борьбе со СПИД»,  Школ больных сахарным диабетом, исследований на остеопороз (денситометрия) на базе ФГАОУ ВПО Северо-восточный федеральный университет им. М.К.Аммосова и медицинские услуг КТ  ООО «Центр томографии Магнесия-Якутск». </vt:lpstr>
      <vt:lpstr>МАГНИТНО-РЕЗОНАНСНАЯ ТОМОГРАФИЯ ИССЛЕДОВАНИЕ ГОЛОВЫ</vt:lpstr>
      <vt:lpstr>МАГНИТНО-РЕЗОНАНСНАЯ ТОМОГРАФИЯ МРТ БРЮШНОЙ ПОЛОСТИ  И ЗАБРЮШИННОГО ПРОСТРАНСТВА</vt:lpstr>
      <vt:lpstr>Сравнение средней стоимости законченного случая лечения (базовой ставки) по стационарной и стационарозамещающей медицинской помощи за 2017-2018гг. </vt:lpstr>
      <vt:lpstr>Сравнение среднего тарифа клинико-статистических (клинико-профильных) групп по стационарной и стационарозамещающей медицинской помощи за 2017-2018гг. </vt:lpstr>
      <vt:lpstr>Сравнение тарифов по диспансеризации определенных групп взрослого населения </vt:lpstr>
      <vt:lpstr>БАЗОВЫЕ ТАРИФЫ АПП</vt:lpstr>
      <vt:lpstr>Слайд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Новое в Тарифном соглашении на оплату медицинской помощи, оказываемой в объеме ТП ОМС РС(Я) на 2018 год</dc:title>
  <dc:creator>Tihonova</dc:creator>
  <cp:lastModifiedBy>adamova</cp:lastModifiedBy>
  <cp:revision>219</cp:revision>
  <dcterms:created xsi:type="dcterms:W3CDTF">2017-12-20T23:09:55Z</dcterms:created>
  <dcterms:modified xsi:type="dcterms:W3CDTF">2018-03-14T06:52:52Z</dcterms:modified>
</cp:coreProperties>
</file>